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AAB7F-453E-48F3-9A73-A2999EB07AA7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9E80-6E3B-424B-81C9-CB84FE0C0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95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AAB7F-453E-48F3-9A73-A2999EB07AA7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9E80-6E3B-424B-81C9-CB84FE0C0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55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AAB7F-453E-48F3-9A73-A2999EB07AA7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9E80-6E3B-424B-81C9-CB84FE0C0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94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AAB7F-453E-48F3-9A73-A2999EB07AA7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9E80-6E3B-424B-81C9-CB84FE0C0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25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AAB7F-453E-48F3-9A73-A2999EB07AA7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9E80-6E3B-424B-81C9-CB84FE0C0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490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AAB7F-453E-48F3-9A73-A2999EB07AA7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9E80-6E3B-424B-81C9-CB84FE0C0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68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AAB7F-453E-48F3-9A73-A2999EB07AA7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9E80-6E3B-424B-81C9-CB84FE0C0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33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AAB7F-453E-48F3-9A73-A2999EB07AA7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9E80-6E3B-424B-81C9-CB84FE0C0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521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AAB7F-453E-48F3-9A73-A2999EB07AA7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9E80-6E3B-424B-81C9-CB84FE0C0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50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AAB7F-453E-48F3-9A73-A2999EB07AA7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9E80-6E3B-424B-81C9-CB84FE0C0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39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AAB7F-453E-48F3-9A73-A2999EB07AA7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9E80-6E3B-424B-81C9-CB84FE0C0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66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AAB7F-453E-48F3-9A73-A2999EB07AA7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A9E80-6E3B-424B-81C9-CB84FE0C0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03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Sportovní soutěže</a:t>
            </a:r>
          </a:p>
        </p:txBody>
      </p:sp>
    </p:spTree>
    <p:extLst>
      <p:ext uri="{BB962C8B-B14F-4D97-AF65-F5344CB8AC3E}">
        <p14:creationId xmlns:p14="http://schemas.microsoft.com/office/powerpoint/2010/main" val="272265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Sportovní soutěže – RF na jaře 2023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879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/>
              <a:t>Vybíjená II. (Liberec)</a:t>
            </a:r>
          </a:p>
          <a:p>
            <a:pPr>
              <a:lnSpc>
                <a:spcPct val="150000"/>
              </a:lnSpc>
            </a:pPr>
            <a:r>
              <a:rPr lang="cs-CZ" dirty="0" err="1"/>
              <a:t>McDonald´s</a:t>
            </a:r>
            <a:r>
              <a:rPr lang="cs-CZ" dirty="0"/>
              <a:t> Cup I., II. (Uherské Hradiště)</a:t>
            </a:r>
          </a:p>
          <a:p>
            <a:pPr>
              <a:lnSpc>
                <a:spcPct val="150000"/>
              </a:lnSpc>
            </a:pPr>
            <a:r>
              <a:rPr lang="cs-CZ" dirty="0"/>
              <a:t>Florbal IV. (Praha, Jindřichův Hradec)</a:t>
            </a:r>
          </a:p>
          <a:p>
            <a:pPr>
              <a:lnSpc>
                <a:spcPct val="150000"/>
              </a:lnSpc>
            </a:pPr>
            <a:r>
              <a:rPr lang="cs-CZ" dirty="0"/>
              <a:t>Atletický čtyřboj III., IV. (Opava)</a:t>
            </a:r>
          </a:p>
          <a:p>
            <a:pPr>
              <a:lnSpc>
                <a:spcPct val="150000"/>
              </a:lnSpc>
            </a:pPr>
            <a:r>
              <a:rPr lang="cs-CZ" dirty="0"/>
              <a:t>Minikopaná IV. (Kroměříž)</a:t>
            </a:r>
          </a:p>
          <a:p>
            <a:pPr>
              <a:lnSpc>
                <a:spcPct val="150000"/>
              </a:lnSpc>
            </a:pPr>
            <a:r>
              <a:rPr lang="cs-CZ" dirty="0"/>
              <a:t>Fotbal V. (Kuřim)</a:t>
            </a:r>
          </a:p>
        </p:txBody>
      </p:sp>
    </p:spTree>
    <p:extLst>
      <p:ext uri="{BB962C8B-B14F-4D97-AF65-F5344CB8AC3E}">
        <p14:creationId xmlns:p14="http://schemas.microsoft.com/office/powerpoint/2010/main" val="3582057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Sportovní soutěže – RF na podzim 2023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Přespolní běh – III., IV., V., VI. – Žďár n. S. – 25. 10. 2023</a:t>
            </a:r>
          </a:p>
          <a:p>
            <a:r>
              <a:rPr lang="cs-CZ" dirty="0"/>
              <a:t>Basketbal V. – Brno</a:t>
            </a:r>
          </a:p>
          <a:p>
            <a:pPr lvl="1"/>
            <a:r>
              <a:rPr lang="cs-CZ" dirty="0"/>
              <a:t>Chlapci – 28. – 29. 11. 2023</a:t>
            </a:r>
          </a:p>
          <a:p>
            <a:pPr lvl="1"/>
            <a:r>
              <a:rPr lang="cs-CZ" dirty="0"/>
              <a:t>Dívky – 6. – 7. 12. 2023</a:t>
            </a:r>
          </a:p>
          <a:p>
            <a:r>
              <a:rPr lang="cs-CZ" dirty="0"/>
              <a:t>Volejbal V. – Liberec </a:t>
            </a:r>
          </a:p>
          <a:p>
            <a:pPr lvl="1"/>
            <a:r>
              <a:rPr lang="cs-CZ" dirty="0"/>
              <a:t>Dívky – 28. – 29. 11. 2023</a:t>
            </a:r>
          </a:p>
          <a:p>
            <a:pPr lvl="1"/>
            <a:r>
              <a:rPr lang="cs-CZ" dirty="0"/>
              <a:t>Chlapci – 5. – 6. 12. 2023</a:t>
            </a:r>
          </a:p>
          <a:p>
            <a:r>
              <a:rPr lang="cs-CZ" dirty="0"/>
              <a:t>Kvalifikace sehrát nejpozději do 14. 11. 2023</a:t>
            </a:r>
          </a:p>
          <a:p>
            <a:r>
              <a:rPr lang="cs-CZ" dirty="0"/>
              <a:t>Vítězným týmům bude na základě podmínek Výzvy nabídnuta účast na soutěžích ISF; informovat zájemce o spoluúčasti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893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Mezinárodní soutěže 2023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7060"/>
          </a:xfrm>
        </p:spPr>
        <p:txBody>
          <a:bodyPr/>
          <a:lstStyle/>
          <a:p>
            <a:r>
              <a:rPr lang="cs-CZ" dirty="0"/>
              <a:t>Soutěže ESF</a:t>
            </a:r>
          </a:p>
          <a:p>
            <a:pPr lvl="1"/>
            <a:r>
              <a:rPr lang="cs-CZ" dirty="0"/>
              <a:t>Volejbal – Bosna a Hercegovina</a:t>
            </a:r>
          </a:p>
          <a:p>
            <a:pPr lvl="2"/>
            <a:r>
              <a:rPr lang="cs-CZ" dirty="0"/>
              <a:t>2 týmy – Gymnázium Liberec (7.místo), Gymnázium Olomouc-</a:t>
            </a:r>
            <a:r>
              <a:rPr lang="cs-CZ" dirty="0" err="1"/>
              <a:t>Hejčín</a:t>
            </a:r>
            <a:r>
              <a:rPr lang="cs-CZ" dirty="0"/>
              <a:t> (8.místo)</a:t>
            </a:r>
          </a:p>
          <a:p>
            <a:pPr lvl="1"/>
            <a:r>
              <a:rPr lang="cs-CZ" dirty="0"/>
              <a:t>Basketbal – Severní Makedonie</a:t>
            </a:r>
          </a:p>
          <a:p>
            <a:pPr lvl="2"/>
            <a:r>
              <a:rPr lang="cs-CZ" dirty="0"/>
              <a:t>2 týmy – chlapci Gymnázium Nymburk (2.místo), dívky – Gymnázium Praha Přípotoční (1.místo)</a:t>
            </a:r>
          </a:p>
          <a:p>
            <a:r>
              <a:rPr lang="cs-CZ" dirty="0"/>
              <a:t>Soutěže ISF</a:t>
            </a:r>
          </a:p>
          <a:p>
            <a:pPr lvl="1"/>
            <a:r>
              <a:rPr lang="cs-CZ" dirty="0"/>
              <a:t>Fotbal – Maroko</a:t>
            </a:r>
          </a:p>
          <a:p>
            <a:pPr lvl="2"/>
            <a:r>
              <a:rPr lang="cs-CZ" dirty="0"/>
              <a:t>chlapci OA a SOŠL Opava – 16.místo</a:t>
            </a:r>
          </a:p>
          <a:p>
            <a:pPr lvl="1"/>
            <a:r>
              <a:rPr lang="cs-CZ" dirty="0" err="1"/>
              <a:t>Gymnaziáda</a:t>
            </a:r>
            <a:r>
              <a:rPr lang="cs-CZ" dirty="0"/>
              <a:t> – Brazílie</a:t>
            </a:r>
          </a:p>
          <a:p>
            <a:pPr lvl="2"/>
            <a:r>
              <a:rPr lang="cs-CZ" dirty="0"/>
              <a:t>Lukostřelba, </a:t>
            </a:r>
            <a:r>
              <a:rPr lang="cs-CZ" dirty="0" err="1"/>
              <a:t>Taekwondo</a:t>
            </a:r>
            <a:endParaRPr lang="cs-CZ" dirty="0"/>
          </a:p>
          <a:p>
            <a:pPr lvl="2"/>
            <a:r>
              <a:rPr lang="cs-CZ" dirty="0"/>
              <a:t>Účast zástupců svazů na základě požadavku MŠMT</a:t>
            </a:r>
          </a:p>
        </p:txBody>
      </p:sp>
    </p:spTree>
    <p:extLst>
      <p:ext uri="{BB962C8B-B14F-4D97-AF65-F5344CB8AC3E}">
        <p14:creationId xmlns:p14="http://schemas.microsoft.com/office/powerpoint/2010/main" val="3563076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5323" cy="1325563"/>
          </a:xfrm>
        </p:spPr>
        <p:txBody>
          <a:bodyPr/>
          <a:lstStyle/>
          <a:p>
            <a:r>
              <a:rPr lang="cs-CZ" b="1" dirty="0"/>
              <a:t>Mezinárodní soutěže ESSF – 2024 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241110"/>
              </p:ext>
            </p:extLst>
          </p:nvPr>
        </p:nvGraphicFramePr>
        <p:xfrm>
          <a:off x="838200" y="1847179"/>
          <a:ext cx="9266604" cy="3894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72">
                  <a:extLst>
                    <a:ext uri="{9D8B030D-6E8A-4147-A177-3AD203B41FA5}">
                      <a16:colId xmlns:a16="http://schemas.microsoft.com/office/drawing/2014/main" val="288874547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3728551517"/>
                    </a:ext>
                  </a:extLst>
                </a:gridCol>
                <a:gridCol w="2127739">
                  <a:extLst>
                    <a:ext uri="{9D8B030D-6E8A-4147-A177-3AD203B41FA5}">
                      <a16:colId xmlns:a16="http://schemas.microsoft.com/office/drawing/2014/main" val="3029429823"/>
                    </a:ext>
                  </a:extLst>
                </a:gridCol>
                <a:gridCol w="3780693">
                  <a:extLst>
                    <a:ext uri="{9D8B030D-6E8A-4147-A177-3AD203B41FA5}">
                      <a16:colId xmlns:a16="http://schemas.microsoft.com/office/drawing/2014/main" val="2822893390"/>
                    </a:ext>
                  </a:extLst>
                </a:gridCol>
              </a:tblGrid>
              <a:tr h="25961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Předběžný kalendář ESSF 2024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234760"/>
                  </a:ext>
                </a:extLst>
              </a:tr>
              <a:tr h="51922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sport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země a místo konání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termín konání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8668754"/>
                  </a:ext>
                </a:extLst>
              </a:tr>
              <a:tr h="7788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futsal U18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Bosna a Hercegovina (</a:t>
                      </a:r>
                      <a:r>
                        <a:rPr lang="cs-CZ" sz="1600" u="none" strike="noStrike" dirty="0" err="1">
                          <a:effectLst/>
                        </a:rPr>
                        <a:t>Trebinje</a:t>
                      </a:r>
                      <a:r>
                        <a:rPr lang="cs-CZ" sz="1600" u="none" strike="noStrike" dirty="0">
                          <a:effectLst/>
                        </a:rPr>
                        <a:t>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17.3. - 23.3.2024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7487765"/>
                  </a:ext>
                </a:extLst>
              </a:tr>
              <a:tr h="51922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volejbal U15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Srbsko (Bělehrad)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19.4. -29.4.2024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58012255"/>
                  </a:ext>
                </a:extLst>
              </a:tr>
              <a:tr h="51922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Beachvolejbal U18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Srbsko (Bělehrad)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19.4. -29.4.2024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91277950"/>
                  </a:ext>
                </a:extLst>
              </a:tr>
              <a:tr h="51922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Combat Games 8 - 18 YO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Rumunsko (Bukurešť)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5.5. - 11.5.2024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2643751"/>
                  </a:ext>
                </a:extLst>
              </a:tr>
              <a:tr h="25961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Educational Games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Řecko (Atény)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duben-květen 2024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58488479"/>
                  </a:ext>
                </a:extLst>
              </a:tr>
              <a:tr h="25961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Skateboard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Řecko (Atény)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duben-květen 2024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7370690"/>
                  </a:ext>
                </a:extLst>
              </a:tr>
              <a:tr h="25961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Basketbal U15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pořadatel a termín není znám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74383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69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Mezinárodní soutěže ISF - 2024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203381"/>
              </p:ext>
            </p:extLst>
          </p:nvPr>
        </p:nvGraphicFramePr>
        <p:xfrm>
          <a:off x="838199" y="1582614"/>
          <a:ext cx="10794023" cy="33770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3683">
                  <a:extLst>
                    <a:ext uri="{9D8B030D-6E8A-4147-A177-3AD203B41FA5}">
                      <a16:colId xmlns:a16="http://schemas.microsoft.com/office/drawing/2014/main" val="3638422949"/>
                    </a:ext>
                  </a:extLst>
                </a:gridCol>
                <a:gridCol w="1222149">
                  <a:extLst>
                    <a:ext uri="{9D8B030D-6E8A-4147-A177-3AD203B41FA5}">
                      <a16:colId xmlns:a16="http://schemas.microsoft.com/office/drawing/2014/main" val="4165455509"/>
                    </a:ext>
                  </a:extLst>
                </a:gridCol>
                <a:gridCol w="1811037">
                  <a:extLst>
                    <a:ext uri="{9D8B030D-6E8A-4147-A177-3AD203B41FA5}">
                      <a16:colId xmlns:a16="http://schemas.microsoft.com/office/drawing/2014/main" val="310799212"/>
                    </a:ext>
                  </a:extLst>
                </a:gridCol>
                <a:gridCol w="6167154">
                  <a:extLst>
                    <a:ext uri="{9D8B030D-6E8A-4147-A177-3AD203B41FA5}">
                      <a16:colId xmlns:a16="http://schemas.microsoft.com/office/drawing/2014/main" val="56096719"/>
                    </a:ext>
                  </a:extLst>
                </a:gridCol>
              </a:tblGrid>
              <a:tr h="26621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Přehled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soutěží</a:t>
                      </a:r>
                      <a:r>
                        <a:rPr lang="en-US" sz="1600" u="none" strike="noStrike" dirty="0">
                          <a:effectLst/>
                        </a:rPr>
                        <a:t> ISF pro </a:t>
                      </a:r>
                      <a:r>
                        <a:rPr lang="en-US" sz="1600" u="none" strike="noStrike" dirty="0" err="1">
                          <a:effectLst/>
                        </a:rPr>
                        <a:t>rok</a:t>
                      </a:r>
                      <a:r>
                        <a:rPr lang="en-US" sz="1600" u="none" strike="noStrike" dirty="0">
                          <a:effectLst/>
                        </a:rPr>
                        <a:t> 2023-24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532918"/>
                  </a:ext>
                </a:extLst>
              </a:tr>
              <a:tr h="53242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sport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země a místo konání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termín konání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pozn.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90747658"/>
                  </a:ext>
                </a:extLst>
              </a:tr>
              <a:tr h="53242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futsal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Srbsko (Bělehrad)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8.10. - 17.10.2023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57655459"/>
                  </a:ext>
                </a:extLst>
              </a:tr>
              <a:tr h="53242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volejbal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Srbsko (Bělehrad)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19.4. - 29.4.2024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</a:rPr>
                        <a:t>RF proběhne na podzim – případnou účast nabídnout vítězům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76140013"/>
                  </a:ext>
                </a:extLst>
              </a:tr>
              <a:tr h="26621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přespolní běh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Keňa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10.5. - 15.5.2024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</a:rPr>
                        <a:t>RF proběhne na podzim – případnou účast nabídnout vítězům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48942402"/>
                  </a:ext>
                </a:extLst>
              </a:tr>
              <a:tr h="44869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fotbal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Čína (Dalian)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17.5.-27.5.2024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RF proběhlo v červnu 2023. VV rozhodne o klíči pro účastníky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70006058"/>
                  </a:ext>
                </a:extLst>
              </a:tr>
              <a:tr h="26621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basketbal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Čína (Macao)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23.6. - 3.7.2024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</a:rPr>
                        <a:t>RF proběhne na podzim – případnou účast nabídnout vítězům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5345881"/>
                  </a:ext>
                </a:extLst>
              </a:tr>
              <a:tr h="53242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Gymnaziáda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Bahrajn (Manama)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23.10. - 31.10.2024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19611745"/>
                  </a:ext>
                </a:extLst>
              </a:tr>
            </a:tbl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644769" y="5421679"/>
            <a:ext cx="10515600" cy="961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Na základě dotační Výzvy na mezinárodní soutěže požádá AŠSK o dotaci, o typu soutěže rozhodne </a:t>
            </a:r>
            <a:r>
              <a:rPr lang="cs-CZ"/>
              <a:t>VV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964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463</Words>
  <Application>Microsoft Office PowerPoint</Application>
  <PresentationFormat>Širokoúhlá obrazovka</PresentationFormat>
  <Paragraphs>94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Sportovní soutěže</vt:lpstr>
      <vt:lpstr>Sportovní soutěže – RF na jaře 2023</vt:lpstr>
      <vt:lpstr>Sportovní soutěže – RF na podzim 2023</vt:lpstr>
      <vt:lpstr>Mezinárodní soutěže 2023</vt:lpstr>
      <vt:lpstr>Mezinárodní soutěže ESSF – 2024 </vt:lpstr>
      <vt:lpstr>Mezinárodní soutěže ISF - 2024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Sportovní soutěže</dc:title>
  <dc:creator>Leoš Bím</dc:creator>
  <cp:lastModifiedBy>Zak01</cp:lastModifiedBy>
  <cp:revision>8</cp:revision>
  <dcterms:created xsi:type="dcterms:W3CDTF">2023-08-23T19:45:40Z</dcterms:created>
  <dcterms:modified xsi:type="dcterms:W3CDTF">2023-08-28T20:05:41Z</dcterms:modified>
</cp:coreProperties>
</file>